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81" r:id="rId32"/>
    <p:sldId id="282" r:id="rId33"/>
    <p:sldId id="280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512676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311083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21086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8822369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14410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68507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008042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407435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69718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87005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59285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395163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913635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20904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239558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228362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46857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82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  <p:sldLayoutId id="2147483880" r:id="rId13"/>
    <p:sldLayoutId id="2147483881" r:id="rId14"/>
    <p:sldLayoutId id="2147483882" r:id="rId15"/>
    <p:sldLayoutId id="2147483883" r:id="rId16"/>
    <p:sldLayoutId id="2147483884" r:id="rId17"/>
  </p:sldLayoutIdLst>
  <p:transition spd="slow">
    <p:randomBar dir="vert"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100">
              <a:srgbClr val="C63507"/>
            </a:gs>
            <a:gs pos="69098">
              <a:srgbClr val="B92905"/>
            </a:gs>
            <a:gs pos="46771">
              <a:srgbClr val="D8470B"/>
            </a:gs>
            <a:gs pos="43543">
              <a:srgbClr val="DA4B0D"/>
            </a:gs>
            <a:gs pos="37086">
              <a:srgbClr val="DE5410"/>
            </a:gs>
            <a:gs pos="12350">
              <a:srgbClr val="EF771E"/>
            </a:gs>
            <a:gs pos="23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62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FF504-E647-D994-D5AF-F6265CC91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34128" y="3162300"/>
            <a:ext cx="8144134" cy="1117687"/>
          </a:xfrm>
        </p:spPr>
        <p:txBody>
          <a:bodyPr/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SCHEDULING in </a:t>
            </a:r>
            <a:r>
              <a:rPr lang="en-I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144503-DC5A-24BD-2B9B-6E7A739B26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Presented By: Bijali Jayalakshmi Jayan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768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F8B0A-3821-10A6-C635-2FA1059F5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177F7-9124-644B-37CC-4A1A68ABF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2019300"/>
            <a:ext cx="12106275" cy="4724400"/>
          </a:xfrm>
        </p:spPr>
        <p:txBody>
          <a:bodyPr/>
          <a:lstStyle/>
          <a:p>
            <a:r>
              <a:rPr lang="en-I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Priorities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(0-99)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Configurable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Opposite from nice value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processes are higher priority than normal processes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 implements it in accordance with the relevant UNIX standards.</a:t>
            </a:r>
          </a:p>
        </p:txBody>
      </p:sp>
    </p:spTree>
    <p:extLst>
      <p:ext uri="{BB962C8B-B14F-4D97-AF65-F5344CB8AC3E}">
        <p14:creationId xmlns:p14="http://schemas.microsoft.com/office/powerpoint/2010/main" val="23573058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BA1A9-2E9D-FE2E-6B9C-97BFCA066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C592-E09D-6E89-C884-CB0F5E099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2038350"/>
            <a:ext cx="12049125" cy="47244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earlier day UNIX, the core variables were the priority and time slice.</a:t>
            </a:r>
          </a:p>
          <a:p>
            <a:pPr algn="just">
              <a:lnSpc>
                <a:spcPct val="150000"/>
              </a:lnSpc>
            </a:pPr>
            <a:r>
              <a:rPr lang="en-I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 implements a fair scheduling algorithm.</a:t>
            </a:r>
          </a:p>
          <a:p>
            <a:pPr algn="just">
              <a:lnSpc>
                <a:spcPct val="150000"/>
              </a:lnSpc>
            </a:pPr>
            <a:r>
              <a:rPr lang="en-I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processes are allotted a proportion of processor’s time.</a:t>
            </a:r>
          </a:p>
          <a:p>
            <a:pPr algn="just">
              <a:lnSpc>
                <a:spcPct val="150000"/>
              </a:lnSpc>
            </a:pPr>
            <a:r>
              <a:rPr lang="en-I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CFS calculates how long a process should run as a function of total number of runnable process.</a:t>
            </a:r>
          </a:p>
          <a:p>
            <a:pPr algn="just">
              <a:lnSpc>
                <a:spcPct val="150000"/>
              </a:lnSpc>
            </a:pPr>
            <a:r>
              <a:rPr lang="en-I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are N runnable processes, each process should be allotted 1/N of processor’s time.</a:t>
            </a:r>
          </a:p>
          <a:p>
            <a:pPr algn="just">
              <a:lnSpc>
                <a:spcPct val="150000"/>
              </a:lnSpc>
            </a:pPr>
            <a:r>
              <a:rPr lang="en-I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allotment is adjusted by weighting each process’s allotment by its nice value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358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F460-7D5D-15C9-5E9A-9F94BC41F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88BFF-2B06-55EE-B1F3-0CDCF12E2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2336873"/>
            <a:ext cx="11744325" cy="432110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with default nice value have a weight of 1- their priority is unchanged.</a:t>
            </a:r>
          </a:p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with a smaller nice value receives a higher priority.</a:t>
            </a:r>
          </a:p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with a larger nice values receive a lower weight.</a:t>
            </a:r>
          </a:p>
          <a:p>
            <a:pPr algn="just">
              <a:lnSpc>
                <a:spcPct val="150000"/>
              </a:lnSpc>
            </a:pPr>
            <a:endParaRPr lang="en-IN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66028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1D219-ACB4-D20B-60FD-291C5200C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8F17B-B579-2977-6F53-F23F948EF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990724"/>
            <a:ext cx="12192000" cy="486727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CFS runs each process for a time slice proportional to the process’s weight divided by the total weight of all runnable processes.</a:t>
            </a:r>
          </a:p>
          <a:p>
            <a:pPr algn="just">
              <a:lnSpc>
                <a:spcPct val="10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calculate the actual length of time a process runs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configuration variable called </a:t>
            </a:r>
            <a:r>
              <a:rPr lang="en-I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Latency </a:t>
            </a: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used.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Latency is the interval of time during which every runnable task should run at least once.</a:t>
            </a:r>
          </a:p>
          <a:p>
            <a:pPr marL="1371600" lvl="3" indent="0" algn="just">
              <a:lnSpc>
                <a:spcPct val="100000"/>
              </a:lnSpc>
              <a:buNone/>
            </a:pPr>
            <a:r>
              <a:rPr lang="en-IN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371600" lvl="3" indent="0" algn="just">
              <a:lnSpc>
                <a:spcPct val="100000"/>
              </a:lnSpc>
              <a:buNone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Assume that we have 2 runnable processes of the same priorities.</a:t>
            </a:r>
          </a:p>
          <a:p>
            <a:pPr lvl="3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of these processes has the same weight and therefore receive the same proportion of the processor’s time.</a:t>
            </a:r>
          </a:p>
          <a:p>
            <a:pPr marL="1371600" lvl="3" indent="0">
              <a:lnSpc>
                <a:spcPct val="100000"/>
              </a:lnSpc>
              <a:buNone/>
            </a:pPr>
            <a:endParaRPr lang="en-IN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endParaRPr lang="en-IN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712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A66D0-AAE8-4F99-3C30-70E52EB5F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7AE1B-A142-D793-021C-A0F2D293C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962150"/>
            <a:ext cx="12049125" cy="4810125"/>
          </a:xfrm>
        </p:spPr>
        <p:txBody>
          <a:bodyPr>
            <a:noAutofit/>
          </a:bodyPr>
          <a:lstStyle/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target latency is 10 milliseconds, the first process runs for 5 milliseconds and the second process runs for the next 5 milliseconds and so on.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are 10 runnable processes, each process will run for 1 millisecond before repeating.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are 10000 processes, each process can run only for 1 millisecond.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Switching Costs </a:t>
            </a: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involved – Scheduling processes for short lengths of time is inefficient.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another configuration variable called the “</a:t>
            </a:r>
            <a:r>
              <a:rPr lang="en-IN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 Granularity” </a:t>
            </a: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used.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 granularity is the minimum length of time any process is allotted the processor’s time.</a:t>
            </a:r>
          </a:p>
        </p:txBody>
      </p:sp>
    </p:spTree>
    <p:extLst>
      <p:ext uri="{BB962C8B-B14F-4D97-AF65-F5344CB8AC3E}">
        <p14:creationId xmlns:p14="http://schemas.microsoft.com/office/powerpoint/2010/main" val="19079363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38CC0-CE35-D4EA-1E17-A32C4BA8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A70CD-E420-7710-4B60-B4C0E2D6E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" y="1971674"/>
            <a:ext cx="12125325" cy="4886325"/>
          </a:xfrm>
        </p:spPr>
        <p:txBody>
          <a:bodyPr/>
          <a:lstStyle/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Regardless of the latency, the process will run for at least the minimum granularity.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CFS ensures that the switching costs do not grow unacceptably large when the number of runnable processes becomes too large.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fairness is violated.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11489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067E8-4048-DEF6-E044-21C01D9BF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Scheduling in Linux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0A306-ECF2-1101-9CB0-DE5754925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990725"/>
            <a:ext cx="12115800" cy="478155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multitasking OS must provide tools to permit scheduling of processes as per the user’s or system’s requirements.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 can schedule processes to get executed within next few seconds to next few years.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the user has submitted a process directing it to execute at a specified time and specified date in future.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 manages to remember the processes to be executed and goes about executing them whenever the time arises without needing any further directions from the user.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purpose, Linux use “Cron daemon”.</a:t>
            </a:r>
          </a:p>
        </p:txBody>
      </p:sp>
    </p:spTree>
    <p:extLst>
      <p:ext uri="{BB962C8B-B14F-4D97-AF65-F5344CB8AC3E}">
        <p14:creationId xmlns:p14="http://schemas.microsoft.com/office/powerpoint/2010/main" val="14302750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F05DF-7C11-C6D7-F58E-A13AC645B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78392-E2D0-D57C-3887-75253E7DB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1" y="2000250"/>
            <a:ext cx="12039600" cy="469582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Cron (stands for chronograph) is a daemon to run schedule tasks.</a:t>
            </a:r>
          </a:p>
          <a:p>
            <a:pPr algn="just">
              <a:lnSpc>
                <a:spcPct val="150000"/>
              </a:lnSpc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Cron wakes up every minute and checks schedule tasks in crontab.</a:t>
            </a:r>
          </a:p>
          <a:p>
            <a:pPr algn="just">
              <a:lnSpc>
                <a:spcPct val="150000"/>
              </a:lnSpc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Crontab (CRON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a table which contains the lists of tasks scheduled to run at regular time intervals on the system.</a:t>
            </a:r>
          </a:p>
          <a:p>
            <a:pPr algn="just">
              <a:lnSpc>
                <a:spcPct val="150000"/>
              </a:lnSpc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wakes up it checks whether any scheduled job is available for it to execute.</a:t>
            </a:r>
          </a:p>
          <a:p>
            <a:pPr algn="just">
              <a:lnSpc>
                <a:spcPct val="150000"/>
              </a:lnSpc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it is, it executes the job and goes back to sleep again, only to wake up the next minute to once again carry out the check.</a:t>
            </a:r>
          </a:p>
          <a:p>
            <a:pPr algn="just">
              <a:lnSpc>
                <a:spcPct val="150000"/>
              </a:lnSpc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cycle goes on till the system isn’t shut down</a:t>
            </a:r>
          </a:p>
          <a:p>
            <a:pPr algn="just">
              <a:lnSpc>
                <a:spcPct val="150000"/>
              </a:lnSpc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command for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scheduling are: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batch</a:t>
            </a:r>
          </a:p>
        </p:txBody>
      </p:sp>
    </p:spTree>
    <p:extLst>
      <p:ext uri="{BB962C8B-B14F-4D97-AF65-F5344CB8AC3E}">
        <p14:creationId xmlns:p14="http://schemas.microsoft.com/office/powerpoint/2010/main" val="24841631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544E7-FE32-8047-550B-56ADAE30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3A6C2-4F2C-3FD7-6232-C3A624480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2028824"/>
            <a:ext cx="12106275" cy="4714875"/>
          </a:xfrm>
        </p:spPr>
        <p:txBody>
          <a:bodyPr>
            <a:normAutofit/>
          </a:bodyPr>
          <a:lstStyle/>
          <a:p>
            <a:r>
              <a:rPr lang="en-IN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at:-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command is used to execute the specified Linux command at 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time and date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 is: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&lt;time&gt;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&lt;commands&gt;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^d (press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Ctrl+d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the end)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;;Here at offers the keywords like now, noon, midnight, today and tomorrow. It also offers the keywords days, weeks, months and years, can be used with + operator.</a:t>
            </a:r>
          </a:p>
        </p:txBody>
      </p:sp>
    </p:spTree>
    <p:extLst>
      <p:ext uri="{BB962C8B-B14F-4D97-AF65-F5344CB8AC3E}">
        <p14:creationId xmlns:p14="http://schemas.microsoft.com/office/powerpoint/2010/main" val="25929810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D2068-BAE7-2132-5F5A-E2FC52325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continues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18CD05F-C223-922C-E2E8-0189EE9941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685357"/>
              </p:ext>
            </p:extLst>
          </p:nvPr>
        </p:nvGraphicFramePr>
        <p:xfrm>
          <a:off x="1924050" y="2241550"/>
          <a:ext cx="7915275" cy="30257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08875">
                  <a:extLst>
                    <a:ext uri="{9D8B030D-6E8A-4147-A177-3AD203B41FA5}">
                      <a16:colId xmlns:a16="http://schemas.microsoft.com/office/drawing/2014/main" val="3207247006"/>
                    </a:ext>
                  </a:extLst>
                </a:gridCol>
                <a:gridCol w="4706400">
                  <a:extLst>
                    <a:ext uri="{9D8B030D-6E8A-4147-A177-3AD203B41FA5}">
                      <a16:colId xmlns:a16="http://schemas.microsoft.com/office/drawing/2014/main" val="4182882711"/>
                    </a:ext>
                  </a:extLst>
                </a:gridCol>
              </a:tblGrid>
              <a:tr h="694989">
                <a:tc>
                  <a:txBody>
                    <a:bodyPr/>
                    <a:lstStyle/>
                    <a:p>
                      <a:pPr algn="ctr"/>
                      <a:r>
                        <a:rPr lang="en-IN" sz="3400" dirty="0"/>
                        <a:t>OPTIONS </a:t>
                      </a:r>
                      <a:endParaRPr lang="en-IN" sz="3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400" dirty="0"/>
                        <a:t>MEANING</a:t>
                      </a:r>
                      <a:endParaRPr lang="en-IN" sz="3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245456"/>
                  </a:ext>
                </a:extLst>
              </a:tr>
              <a:tr h="694989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-l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For listing the submitted jobs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577780"/>
                  </a:ext>
                </a:extLst>
              </a:tr>
              <a:tr h="694989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-r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For removing a submitted jobs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976989"/>
                  </a:ext>
                </a:extLst>
              </a:tr>
              <a:tr h="940808">
                <a:tc>
                  <a:txBody>
                    <a:bodyPr/>
                    <a:lstStyle/>
                    <a:p>
                      <a:pPr algn="ctr"/>
                      <a:r>
                        <a:rPr lang="en-IN" dirty="0" err="1"/>
                        <a:t>atq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To display all the ‘at’ commands jobs that are scheduled (pending jobs) or currently running.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270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4944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E0B12-6B67-1FA2-9AC0-64AEA55F5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46" y="743703"/>
            <a:ext cx="9613861" cy="1080938"/>
          </a:xfrm>
        </p:spPr>
        <p:txBody>
          <a:bodyPr>
            <a:noAutofit/>
          </a:bodyPr>
          <a:lstStyle/>
          <a:p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BFF05-79C8-84CA-A94C-79D8C4580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075" y="2336873"/>
            <a:ext cx="9313107" cy="3599316"/>
          </a:xfrm>
        </p:spPr>
        <p:txBody>
          <a:bodyPr>
            <a:normAutofit lnSpcReduction="10000"/>
          </a:bodyPr>
          <a:lstStyle/>
          <a:p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Scheduling</a:t>
            </a:r>
          </a:p>
          <a:p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Tasks</a:t>
            </a:r>
          </a:p>
          <a:p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Kernel Synchronization</a:t>
            </a:r>
          </a:p>
          <a:p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42217918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42CB2-896F-7890-F305-323151E16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68D2E-D2F1-78E1-7ACE-F207D1162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" y="2038350"/>
            <a:ext cx="11915775" cy="4686300"/>
          </a:xfrm>
        </p:spPr>
        <p:txBody>
          <a:bodyPr>
            <a:normAutofit/>
          </a:bodyPr>
          <a:lstStyle/>
          <a:p>
            <a:r>
              <a:rPr lang="en-IN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batch:-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command is used to execute the specified commands 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system load is light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(when CPU becomes nearly free).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 is:</a:t>
            </a:r>
          </a:p>
          <a:p>
            <a:pPr marL="0" indent="0" algn="just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batch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&lt;commands&gt;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^d</a:t>
            </a:r>
          </a:p>
        </p:txBody>
      </p:sp>
    </p:spTree>
    <p:extLst>
      <p:ext uri="{BB962C8B-B14F-4D97-AF65-F5344CB8AC3E}">
        <p14:creationId xmlns:p14="http://schemas.microsoft.com/office/powerpoint/2010/main" val="7155625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740FB-6B2B-ACC8-BCFB-26DF962DC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continues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3C7455A-8700-5561-C659-96A1DFA14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8999" y="2336800"/>
            <a:ext cx="6397978" cy="3598863"/>
          </a:xfrm>
        </p:spPr>
      </p:pic>
    </p:spTree>
    <p:extLst>
      <p:ext uri="{BB962C8B-B14F-4D97-AF65-F5344CB8AC3E}">
        <p14:creationId xmlns:p14="http://schemas.microsoft.com/office/powerpoint/2010/main" val="5021513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C283-65DC-EF41-0C34-911AFE027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1" y="753228"/>
            <a:ext cx="10198932" cy="1080938"/>
          </a:xfrm>
        </p:spPr>
        <p:txBody>
          <a:bodyPr>
            <a:normAutofit/>
          </a:bodyPr>
          <a:lstStyle/>
          <a:p>
            <a:r>
              <a:rPr lang="en-I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F36F5-C780-96E9-9358-1DEFDCA59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019300"/>
            <a:ext cx="12096750" cy="47625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systems are systems that carry real time tasks.</a:t>
            </a:r>
          </a:p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tasks can be classified as hard real time tasks and soft real time tasks.</a:t>
            </a:r>
          </a:p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 implements 2 real time scheduling classes.</a:t>
            </a:r>
          </a:p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are: FIFO and RR.</a:t>
            </a:r>
          </a:p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both cases, each process has a </a:t>
            </a:r>
            <a:r>
              <a:rPr lang="en-IN" sz="2700">
                <a:latin typeface="Times New Roman" panose="02020603050405020304" pitchFamily="18" charset="0"/>
                <a:cs typeface="Times New Roman" panose="02020603050405020304" pitchFamily="18" charset="0"/>
              </a:rPr>
              <a:t>priority has </a:t>
            </a: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addition to its scheduling class.</a:t>
            </a:r>
          </a:p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the process with the highest priority is run.</a:t>
            </a:r>
          </a:p>
        </p:txBody>
      </p:sp>
    </p:spTree>
    <p:extLst>
      <p:ext uri="{BB962C8B-B14F-4D97-AF65-F5344CB8AC3E}">
        <p14:creationId xmlns:p14="http://schemas.microsoft.com/office/powerpoint/2010/main" val="18662027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BDE7D-6A46-D320-C1C7-A0709BC9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73220-3792-249A-C50E-E6DA05D43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" y="2009774"/>
            <a:ext cx="11972925" cy="473392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Linux’s real time scheduling is soft – rather than hard real time.</a:t>
            </a:r>
          </a:p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scheduler offers strict guarantees about the relative priorities of real time processes, but the kernel does not offer any guarantees about how quickly a real time process will be scheduled once that process becomes runnable.</a:t>
            </a:r>
          </a:p>
          <a:p>
            <a:pPr algn="just">
              <a:lnSpc>
                <a:spcPct val="15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contrast, a hard real time system can guarantee a minimum latency between when a process becomes runnable and when it actually runs.</a:t>
            </a:r>
          </a:p>
        </p:txBody>
      </p:sp>
    </p:spTree>
    <p:extLst>
      <p:ext uri="{BB962C8B-B14F-4D97-AF65-F5344CB8AC3E}">
        <p14:creationId xmlns:p14="http://schemas.microsoft.com/office/powerpoint/2010/main" val="35263401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97A4A-3CF7-DA57-8F89-7BBFA2C84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Kernel Synchronization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1EECD-1462-1954-AEA0-E92059FA3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1" y="2019300"/>
            <a:ext cx="11772900" cy="4724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request for kernel-mode execution can occur in two ways: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running program may request an operating system service, either explicitly via a system call, or implicitly, for example, when a page fault occurs.</a:t>
            </a:r>
          </a:p>
          <a:p>
            <a:pPr>
              <a:lnSpc>
                <a:spcPct val="15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device driver may deliver a hardware interrupt that causes the CPU to start executing a kernel-defined handler for that interrupt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Kernel synchronization requires a framework that will allow the kernel’s critical sections to run without interruption by another critical section</a:t>
            </a:r>
          </a:p>
          <a:p>
            <a:pPr>
              <a:lnSpc>
                <a:spcPct val="150000"/>
              </a:lnSpc>
            </a:pPr>
            <a:endParaRPr lang="en-US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sz="1800" b="0" i="0" u="none" strike="noStrike" dirty="0">
              <a:solidFill>
                <a:srgbClr val="CC6600"/>
              </a:solidFill>
              <a:effectLst/>
              <a:latin typeface="Arial" panose="020B0604020202020204" pitchFamily="34" charset="0"/>
            </a:endParaRPr>
          </a:p>
          <a:p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0" i="0" u="none" strike="noStrike" dirty="0">
              <a:solidFill>
                <a:srgbClr val="99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5976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EED48-4AE0-FF52-C4AC-61E051E7F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2F711-464B-A090-ECB4-5D7561456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2066924"/>
            <a:ext cx="11877675" cy="4695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avoid performance penalties, Linux’s kernel uses a synchronization architecture that allows long critical sections to run without having interrupts disabled for the critical section’s entire duration</a:t>
            </a:r>
          </a:p>
          <a:p>
            <a:pPr>
              <a:lnSpc>
                <a:spcPct val="15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Interrupt service routines are separated into a </a:t>
            </a:r>
            <a:r>
              <a:rPr lang="en-US" b="0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top half</a:t>
            </a: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a </a:t>
            </a:r>
            <a:r>
              <a:rPr lang="en-US" b="0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bottom half</a:t>
            </a:r>
            <a:endParaRPr lang="en-US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top half is a normal interrupt service routine, and runs with recursive interrupts disabled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bottom half is run, with all interrupts enabled, by a miniature scheduler that ensures that bottom halves never interrupt themselves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0" i="0" u="none" strike="noStrike" dirty="0">
              <a:solidFill>
                <a:srgbClr val="99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3048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A92B0-9EB2-8FFE-D092-214D3D031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17A6C-155D-E0B2-69E4-EA9F42EB9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" y="2098748"/>
            <a:ext cx="11934825" cy="451160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IN" dirty="0"/>
              <a:t>3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architecture is completed by a mechanism for disabling selected bottom halves while executing normal, foreground kernel code.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090155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E606E-697E-DFE1-9F7C-EC5AFE600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400" b="1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Interrupt Protection Levels</a:t>
            </a:r>
            <a:endParaRPr lang="en-I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4" descr="18_02.pdf">
            <a:extLst>
              <a:ext uri="{FF2B5EF4-FFF2-40B4-BE49-F238E27FC236}">
                <a16:creationId xmlns:a16="http://schemas.microsoft.com/office/drawing/2014/main" id="{0E6446F7-AF7A-B9B5-7816-4DBEB0AC1E3E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85725" y="2000250"/>
            <a:ext cx="119634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E27BEEB-DC7E-C560-4D6B-A56FBD2A6A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47" t="37662" r="22031" b="38033"/>
          <a:stretch/>
        </p:blipFill>
        <p:spPr>
          <a:xfrm>
            <a:off x="2901213" y="2795586"/>
            <a:ext cx="5366487" cy="3195639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509949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5F018-85C5-A4E7-3189-1CA5BC97C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E9BCA-3DD8-E3B9-A19C-F2429BAD3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2155898"/>
            <a:ext cx="11325225" cy="44544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Each level may be interrupted by code running at a higher level, but will never be interrupted by code running at the same or a lower level</a:t>
            </a:r>
          </a:p>
          <a:p>
            <a:pPr>
              <a:lnSpc>
                <a:spcPct val="15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User processes can always be preempted by another process when a time-sharing scheduling interrupt occurs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83258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162F5-1B9D-9E9C-FF40-B22548D56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E195C-88F2-3DA5-3400-2EC0015E8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1" y="2085974"/>
            <a:ext cx="11925300" cy="47720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Linux uses two techniques to protect critical sections: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kernel code is non preemptible.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When a time interrupt is received while a process is executing a kernel system service routine,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kernel’s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need_resched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flag is set so that the scheduler will run once the system call has completed &amp; control is about to be returned to user mode.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technique applies to critical sections that occur in an interrupt service routines.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By using the processor’s interrupt control hardware to disable interrupts during a critical section problem, the kernel guarantees that it can proceed without the risk of concurrent access of shared DS.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1536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F53C4-0159-2CDF-612F-4D2A2396C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0033D-1C88-C211-3C27-E42B1293C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962150"/>
            <a:ext cx="12077700" cy="4895849"/>
          </a:xfrm>
        </p:spPr>
        <p:txBody>
          <a:bodyPr>
            <a:normAutofit fontScale="77500" lnSpcReduction="20000"/>
          </a:bodyPr>
          <a:lstStyle/>
          <a:p>
            <a:r>
              <a:rPr lang="en-IN" sz="5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I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Program in execution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In Linux, a Process is a running instance of a command. Whenever you issue a command in Linux, it creates, or starts, a new process.</a:t>
            </a:r>
          </a:p>
          <a:p>
            <a:pPr algn="just"/>
            <a:r>
              <a:rPr lang="en-IN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Pre-emptive Scheduling</a:t>
            </a:r>
          </a:p>
          <a:p>
            <a:pPr marL="0" indent="0" algn="just">
              <a:buNone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CPU Scheduling decisions may take place when  a process: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Switches from running to waiting state.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Switches from running to ready state (occurs interrupt)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Switches from waiting to ready state (completion of I/O)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Terminates.</a:t>
            </a:r>
          </a:p>
        </p:txBody>
      </p:sp>
    </p:spTree>
    <p:extLst>
      <p:ext uri="{BB962C8B-B14F-4D97-AF65-F5344CB8AC3E}">
        <p14:creationId xmlns:p14="http://schemas.microsoft.com/office/powerpoint/2010/main" val="38781360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078D-1386-E5AC-E123-CD7F097B9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A0086-ECF4-8F36-7A1A-265797BF7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76450"/>
            <a:ext cx="11782425" cy="46386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Provides spin locks, semaphores, and reader-writer versions of both</a:t>
            </a:r>
            <a:endParaRPr lang="en-IN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Behavior modified if on single processor or multi:</a:t>
            </a:r>
          </a:p>
          <a:p>
            <a:pPr marL="0" indent="0">
              <a:lnSpc>
                <a:spcPct val="150000"/>
              </a:lnSpc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4167097-AF60-D85C-AA72-A77D46B4BF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105369"/>
              </p:ext>
            </p:extLst>
          </p:nvPr>
        </p:nvGraphicFramePr>
        <p:xfrm>
          <a:off x="2428875" y="3619500"/>
          <a:ext cx="7553325" cy="2352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9050">
                  <a:extLst>
                    <a:ext uri="{9D8B030D-6E8A-4147-A177-3AD203B41FA5}">
                      <a16:colId xmlns:a16="http://schemas.microsoft.com/office/drawing/2014/main" val="1449969723"/>
                    </a:ext>
                  </a:extLst>
                </a:gridCol>
                <a:gridCol w="3724275">
                  <a:extLst>
                    <a:ext uri="{9D8B030D-6E8A-4147-A177-3AD203B41FA5}">
                      <a16:colId xmlns:a16="http://schemas.microsoft.com/office/drawing/2014/main" val="2610298108"/>
                    </a:ext>
                  </a:extLst>
                </a:gridCol>
              </a:tblGrid>
              <a:tr h="784225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SINGLE PROCESSOR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MULTI PROCESSOR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144887"/>
                  </a:ext>
                </a:extLst>
              </a:tr>
              <a:tr h="784225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Disable kernel </a:t>
                      </a:r>
                      <a:r>
                        <a:rPr lang="en-IN" dirty="0" err="1"/>
                        <a:t>preemption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Acquire spin locks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2578332"/>
                  </a:ext>
                </a:extLst>
              </a:tr>
              <a:tr h="784225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Enables kernel </a:t>
                      </a:r>
                      <a:r>
                        <a:rPr lang="en-IN" dirty="0" err="1"/>
                        <a:t>preemption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Release spin locks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82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178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A414F-18D0-5300-9B7F-4433807D0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F09D3-AAFE-99FD-16D8-E91DA0E76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9300"/>
            <a:ext cx="12068175" cy="46577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does a Scheduler do?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Deciding which process runs next among all runnable processes.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Multitasking OS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Maximize the resource utilization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for both I/O bound and CPU-bound processes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Favour I/O-bound over CPU-bound processes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starve CPU bounded applications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Reasonably good for Real Time (RT) applications.</a:t>
            </a:r>
          </a:p>
        </p:txBody>
      </p:sp>
    </p:spTree>
    <p:extLst>
      <p:ext uri="{BB962C8B-B14F-4D97-AF65-F5344CB8AC3E}">
        <p14:creationId xmlns:p14="http://schemas.microsoft.com/office/powerpoint/2010/main" val="41069496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C0D10-9F2B-AE58-D0D4-0CCC0FF03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C6082-7C0C-0FA6-C96D-A35C8550D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1" y="2066924"/>
            <a:ext cx="11887200" cy="45434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slice based instead of job based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Priority based scheduling algorithm instead of FCFS schedule higher priority process first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 for the same priority process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 processes have higher priorities than those of all normal processes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Pre-emptive instead of non pre-emptive.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Scheduling time as short a possible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length of time slice and process priority- Interactive processes- CPU- bounded processes- RT processes</a:t>
            </a:r>
          </a:p>
        </p:txBody>
      </p:sp>
    </p:spTree>
    <p:extLst>
      <p:ext uri="{BB962C8B-B14F-4D97-AF65-F5344CB8AC3E}">
        <p14:creationId xmlns:p14="http://schemas.microsoft.com/office/powerpoint/2010/main" val="30837761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73F0A-7074-7C1B-CFBE-FC584B900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1275" y="753228"/>
            <a:ext cx="7712907" cy="1080938"/>
          </a:xfrm>
        </p:spPr>
        <p:txBody>
          <a:bodyPr>
            <a:noAutofit/>
          </a:bodyPr>
          <a:lstStyle/>
          <a:p>
            <a:r>
              <a:rPr lang="en-IN" sz="9600" b="1" dirty="0">
                <a:latin typeface="Broadway" panose="04040905080B02020502" pitchFamily="82" charset="0"/>
              </a:rPr>
              <a:t>END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BAF8D2E-25B9-2695-C8D5-E90AA5633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275614" y="2336800"/>
            <a:ext cx="6424748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miley Face 2">
            <a:extLst>
              <a:ext uri="{FF2B5EF4-FFF2-40B4-BE49-F238E27FC236}">
                <a16:creationId xmlns:a16="http://schemas.microsoft.com/office/drawing/2014/main" id="{E4D4B0B1-9B08-32A3-CD36-EDF0DA86DFC6}"/>
              </a:ext>
            </a:extLst>
          </p:cNvPr>
          <p:cNvSpPr/>
          <p:nvPr/>
        </p:nvSpPr>
        <p:spPr>
          <a:xfrm>
            <a:off x="11001375" y="819903"/>
            <a:ext cx="876300" cy="942222"/>
          </a:xfrm>
          <a:prstGeom prst="smileyFace">
            <a:avLst>
              <a:gd name="adj" fmla="val 4653"/>
            </a:avLst>
          </a:prstGeom>
          <a:solidFill>
            <a:schemeClr val="bg1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6433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967ED-043C-8209-8E1D-BC86473D0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5A378-09B6-B6DF-A7FB-CFBA33F57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9525" y="2000251"/>
            <a:ext cx="12192000" cy="485775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Scheduling in 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linux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deals with the removal of the current process from the CPU and selecting another process for execution.</a:t>
            </a:r>
          </a:p>
          <a:p>
            <a:pPr algn="just">
              <a:lnSpc>
                <a:spcPct val="150000"/>
              </a:lnSpc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Scheduling is not just running and interrupting of user process.</a:t>
            </a:r>
          </a:p>
          <a:p>
            <a:pPr algn="just">
              <a:lnSpc>
                <a:spcPct val="150000"/>
              </a:lnSpc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running of the various kernel tasks is Scheduling in Linux.</a:t>
            </a:r>
          </a:p>
          <a:p>
            <a:pPr algn="just">
              <a:lnSpc>
                <a:spcPct val="150000"/>
              </a:lnSpc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Scheduling is two types: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Process Scheduling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Real-Timing Scheduling 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15230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7313B-ED50-E7C9-9A4C-D38A62A0D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71EAF-556D-1974-1641-DE1E0D503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962150"/>
            <a:ext cx="12192000" cy="4895849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 has two separate Process-scheduling algorithms. One is a time sharing algorithm for fair pre-emptive multitasking between multiple process and other is real-time tasks, where absolute priorities are more important than fairness.</a:t>
            </a:r>
          </a:p>
          <a:p>
            <a:pPr algn="just">
              <a:lnSpc>
                <a:spcPct val="150000"/>
              </a:lnSpc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 process response time: -low latency.</a:t>
            </a:r>
          </a:p>
          <a:p>
            <a:pPr algn="just">
              <a:lnSpc>
                <a:spcPct val="150000"/>
              </a:lnSpc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system utilization: High throughput</a:t>
            </a:r>
          </a:p>
          <a:p>
            <a:pPr>
              <a:lnSpc>
                <a:spcPct val="150000"/>
              </a:lnSpc>
            </a:pPr>
            <a:endParaRPr lang="en-IN" dirty="0"/>
          </a:p>
          <a:p>
            <a:pPr>
              <a:lnSpc>
                <a:spcPct val="150000"/>
              </a:lnSpc>
            </a:pPr>
            <a:endParaRPr lang="en-IN" dirty="0"/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3797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8419">
              <a:srgbClr val="F17D20"/>
            </a:gs>
            <a:gs pos="29750">
              <a:srgbClr val="E35F14"/>
            </a:gs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3E051-1790-CC23-B712-2E9C37100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450CA-E038-46F7-6849-6838278CB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71674"/>
            <a:ext cx="12192000" cy="48863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N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Types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are in 2 types. They are: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Processor Bound Process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:)Infinite loop, </a:t>
            </a:r>
            <a:r>
              <a:rPr lang="en-IN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ssh</a:t>
            </a: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-keygen, MATLAB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I/O Bound Process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Keyboard, network, disk, mouse etc…</a:t>
            </a:r>
          </a:p>
        </p:txBody>
      </p:sp>
    </p:spTree>
    <p:extLst>
      <p:ext uri="{BB962C8B-B14F-4D97-AF65-F5344CB8AC3E}">
        <p14:creationId xmlns:p14="http://schemas.microsoft.com/office/powerpoint/2010/main" val="2253601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78E1C-5594-B527-8E4F-55E2226C5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1B5D0-5361-8094-C148-476BD2D7F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00250"/>
            <a:ext cx="12191999" cy="4857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O(1) Scheduler</a:t>
            </a:r>
          </a:p>
          <a:p>
            <a:pPr algn="just">
              <a:lnSpc>
                <a:spcPct val="10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 time </a:t>
            </a:r>
          </a:p>
          <a:p>
            <a:pPr algn="just">
              <a:lnSpc>
                <a:spcPct val="10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slice calculation &amp; per processor run queues.</a:t>
            </a:r>
          </a:p>
          <a:p>
            <a:pPr algn="just">
              <a:lnSpc>
                <a:spcPct val="10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for large server workload,</a:t>
            </a:r>
          </a:p>
          <a:p>
            <a:pPr algn="just">
              <a:lnSpc>
                <a:spcPct val="10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lacks interactive processes.</a:t>
            </a:r>
          </a:p>
          <a:p>
            <a:pPr algn="just">
              <a:lnSpc>
                <a:spcPct val="10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CFS is Complexity Fair Scheduler.</a:t>
            </a:r>
          </a:p>
          <a:p>
            <a:pPr algn="just">
              <a:lnSpc>
                <a:spcPct val="10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UNIX favour is a I/O bound process.</a:t>
            </a:r>
          </a:p>
          <a:p>
            <a:pPr algn="just">
              <a:lnSpc>
                <a:spcPct val="100000"/>
              </a:lnSpc>
            </a:pPr>
            <a:r>
              <a:rPr lang="en-I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interactive response &amp; desktop performance, optimizes for process response, thus favouring I/O bound processes over Processor bound process.</a:t>
            </a:r>
          </a:p>
        </p:txBody>
      </p:sp>
    </p:spTree>
    <p:extLst>
      <p:ext uri="{BB962C8B-B14F-4D97-AF65-F5344CB8AC3E}">
        <p14:creationId xmlns:p14="http://schemas.microsoft.com/office/powerpoint/2010/main" val="1734776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3B44-DFD5-D1C9-8E76-75FD70359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FD789-9137-BBC1-F6F4-30D34CCC8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28824"/>
            <a:ext cx="12106275" cy="4829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dirty="0">
                <a:latin typeface="+mj-lt"/>
              </a:rPr>
              <a:t>Times sharing fair algorithm was introduced in Linux Kernel version 2.6.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+mj-lt"/>
              </a:rPr>
              <a:t>CFS introduced a new scheduling algorithm called </a:t>
            </a:r>
            <a:r>
              <a:rPr lang="en-IN" b="1" dirty="0">
                <a:latin typeface="+mj-lt"/>
              </a:rPr>
              <a:t>Fair Scheduling</a:t>
            </a:r>
            <a:r>
              <a:rPr lang="en-IN" dirty="0">
                <a:latin typeface="+mj-lt"/>
              </a:rPr>
              <a:t>, that eliminates time slicing. Instead of time slices, all Processes are allotted a proportion of processor’s time. CFS calculates how long a process should run as a function of total number of runnable process.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+mj-lt"/>
              </a:rPr>
              <a:t>CFS is a significant departure from the traditional UNIX process scheduler.</a:t>
            </a:r>
          </a:p>
          <a:p>
            <a:pPr marL="0" indent="0" algn="just">
              <a:buNone/>
            </a:pPr>
            <a:r>
              <a:rPr lang="en-IN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Priority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the priority more time slice of processor</a:t>
            </a:r>
          </a:p>
        </p:txBody>
      </p:sp>
    </p:spTree>
    <p:extLst>
      <p:ext uri="{BB962C8B-B14F-4D97-AF65-F5344CB8AC3E}">
        <p14:creationId xmlns:p14="http://schemas.microsoft.com/office/powerpoint/2010/main" val="29066244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5B8B9-AC1B-01BF-69FB-B214D644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A3C48-D997-9F20-B262-E4B635B01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1990724"/>
            <a:ext cx="11963399" cy="4752975"/>
          </a:xfrm>
        </p:spPr>
        <p:txBody>
          <a:bodyPr>
            <a:normAutofit/>
          </a:bodyPr>
          <a:lstStyle/>
          <a:p>
            <a:r>
              <a:rPr lang="en-IN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 Priority Ranges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Pre-emptive, Priority-based algorithm with 2 separate priority ranges. These are: Real Time Priority and Nice Value.</a:t>
            </a:r>
          </a:p>
          <a:p>
            <a:pPr marL="0" indent="0" algn="just">
              <a:buNone/>
            </a:pPr>
            <a:r>
              <a:rPr lang="en-I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Nice Value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-20 to +19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nice,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priority.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Linux, it is a control over the proportion of time slice.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Smaller nice values indicates higher priorities.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1639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559</TotalTime>
  <Words>1876</Words>
  <Application>Microsoft Office PowerPoint</Application>
  <PresentationFormat>Widescreen</PresentationFormat>
  <Paragraphs>196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Broadway</vt:lpstr>
      <vt:lpstr>Times New Roman</vt:lpstr>
      <vt:lpstr>Trebuchet MS</vt:lpstr>
      <vt:lpstr>Wingdings</vt:lpstr>
      <vt:lpstr>Berlin</vt:lpstr>
      <vt:lpstr>SCHEDULING in LINUX</vt:lpstr>
      <vt:lpstr>Contents</vt:lpstr>
      <vt:lpstr>INTRODUCTION</vt:lpstr>
      <vt:lpstr>SCHEDULING</vt:lpstr>
      <vt:lpstr>Process Scheduling</vt:lpstr>
      <vt:lpstr>continues</vt:lpstr>
      <vt:lpstr>CFS</vt:lpstr>
      <vt:lpstr>continues</vt:lpstr>
      <vt:lpstr>continues</vt:lpstr>
      <vt:lpstr>continues</vt:lpstr>
      <vt:lpstr>continues</vt:lpstr>
      <vt:lpstr>continues</vt:lpstr>
      <vt:lpstr>continues</vt:lpstr>
      <vt:lpstr>continues</vt:lpstr>
      <vt:lpstr>continues</vt:lpstr>
      <vt:lpstr>Process Scheduling in Linux</vt:lpstr>
      <vt:lpstr>continues</vt:lpstr>
      <vt:lpstr>continues</vt:lpstr>
      <vt:lpstr>continues</vt:lpstr>
      <vt:lpstr>continues</vt:lpstr>
      <vt:lpstr>continues</vt:lpstr>
      <vt:lpstr>REAL TIME SCHEDULING</vt:lpstr>
      <vt:lpstr>continues</vt:lpstr>
      <vt:lpstr>Kernel Synchronization</vt:lpstr>
      <vt:lpstr>PowerPoint Presentation</vt:lpstr>
      <vt:lpstr>PowerPoint Presentation</vt:lpstr>
      <vt:lpstr>Interrupt Protection Levels</vt:lpstr>
      <vt:lpstr>PowerPoint Presentation</vt:lpstr>
      <vt:lpstr>PowerPoint Presentation</vt:lpstr>
      <vt:lpstr>PowerPoint Presentation</vt:lpstr>
      <vt:lpstr>CONCLUSIONS</vt:lpstr>
      <vt:lpstr>PowerPoint Presentation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SCHEDULING in LINUX</dc:title>
  <dc:creator>Bijali Jayalakshmi Jayan</dc:creator>
  <cp:lastModifiedBy>Bijali Jayalakshmi Jayan</cp:lastModifiedBy>
  <cp:revision>101</cp:revision>
  <dcterms:created xsi:type="dcterms:W3CDTF">2022-10-22T03:03:34Z</dcterms:created>
  <dcterms:modified xsi:type="dcterms:W3CDTF">2022-11-29T15:23:34Z</dcterms:modified>
</cp:coreProperties>
</file>